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2" autoAdjust="0"/>
    <p:restoredTop sz="94660"/>
  </p:normalViewPr>
  <p:slideViewPr>
    <p:cSldViewPr>
      <p:cViewPr>
        <p:scale>
          <a:sx n="82" d="100"/>
          <a:sy n="82" d="100"/>
        </p:scale>
        <p:origin x="-8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25DD7AC6-535C-4CED-B3FA-3A74D55DBD17}" type="datetimeFigureOut">
              <a:rPr lang="en-CA"/>
              <a:pPr>
                <a:defRPr/>
              </a:pPr>
              <a:t>08/06/2016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F613784-DF60-4C0D-A99C-E30F3ACD8DEA}"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4F2695D-22E4-4C1E-8C5A-BBCC5A1EED17}" type="datetimeFigureOut">
              <a:rPr lang="en-CA"/>
              <a:pPr>
                <a:defRPr/>
              </a:pPr>
              <a:t>08/06/2016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C824702-6C7C-4BF0-8A4B-DEC69E26A187}"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CAFBC426-DCB7-44F9-9557-B423E25C33A9}" type="datetimeFigureOut">
              <a:rPr lang="en-CA"/>
              <a:pPr>
                <a:defRPr/>
              </a:pPr>
              <a:t>08/06/2016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64B7D22-8BAC-4D00-8D1A-F5E92C800629}"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C1A78EF-2B51-4A11-B4C7-E507F2A273E7}" type="datetimeFigureOut">
              <a:rPr lang="en-CA"/>
              <a:pPr>
                <a:defRPr/>
              </a:pPr>
              <a:t>08/06/2016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9CDA688-6434-4665-9AA5-CD92C8361C33}"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365B8B-C23E-4B17-8295-3CA6A0AC9543}" type="datetimeFigureOut">
              <a:rPr lang="en-CA"/>
              <a:pPr>
                <a:defRPr/>
              </a:pPr>
              <a:t>08/06/2016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EEBDDB6-A813-4BD7-971B-EFDF1B9C04CB}"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FA9A7144-E620-405B-8EA9-49F5CA21CC8A}" type="datetimeFigureOut">
              <a:rPr lang="en-CA"/>
              <a:pPr>
                <a:defRPr/>
              </a:pPr>
              <a:t>08/06/2016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FD438E4-B8EA-43D0-8A05-D9C173C62E98}"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CEE1DDD8-212C-46AC-81D1-2135EFE02B15}" type="datetimeFigureOut">
              <a:rPr lang="en-CA"/>
              <a:pPr>
                <a:defRPr/>
              </a:pPr>
              <a:t>08/06/2016</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B14EB5C7-6702-47CC-92A6-97A008329102}"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5F9C5AAA-4ABB-42B7-A44D-705256E0BF5D}" type="datetimeFigureOut">
              <a:rPr lang="en-CA"/>
              <a:pPr>
                <a:defRPr/>
              </a:pPr>
              <a:t>08/06/2016</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B276E6F2-CBA6-4251-8E13-8BB782A9689A}"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552C4B-C196-4450-A9EA-5DDF8B53E32D}" type="datetimeFigureOut">
              <a:rPr lang="en-CA"/>
              <a:pPr>
                <a:defRPr/>
              </a:pPr>
              <a:t>08/06/2016</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8BAEC617-FC7D-4A55-93D6-DC6DEDF0A7BF}"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A53FC8-45D1-4A9A-ACB3-29447E00CB3A}" type="datetimeFigureOut">
              <a:rPr lang="en-CA"/>
              <a:pPr>
                <a:defRPr/>
              </a:pPr>
              <a:t>08/06/2016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BB475B2-2659-4FF0-905E-820B08947C3A}"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5301AF-9603-4076-BAD5-B96AB53F3C28}" type="datetimeFigureOut">
              <a:rPr lang="en-CA"/>
              <a:pPr>
                <a:defRPr/>
              </a:pPr>
              <a:t>08/06/2016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56AAE41-5612-40AE-AC45-A7506259A180}"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25C4912-5B14-4188-9493-0B26608D69B3}" type="datetimeFigureOut">
              <a:rPr lang="en-CA"/>
              <a:pPr>
                <a:defRPr/>
              </a:pPr>
              <a:t>08/06/2016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1AF18E1-D376-4493-B72C-CE440469889C}"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b56eAUCTLo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6">
              <a:shade val="50000"/>
            </a:schemeClr>
          </a:lnRef>
          <a:fillRef idx="1">
            <a:schemeClr val="accent6"/>
          </a:fillRef>
          <a:effectRef idx="0">
            <a:schemeClr val="accent6"/>
          </a:effectRef>
          <a:fontRef idx="minor">
            <a:schemeClr val="lt1"/>
          </a:fontRef>
        </p:style>
        <p:txBody>
          <a:bodyPr rtlCol="0">
            <a:normAutofit/>
          </a:bodyPr>
          <a:lstStyle/>
          <a:p>
            <a:pPr fontAlgn="auto">
              <a:spcAft>
                <a:spcPts val="0"/>
              </a:spcAft>
              <a:defRPr/>
            </a:pPr>
            <a:r>
              <a:rPr lang="en-CA" dirty="0" smtClean="0"/>
              <a:t>Job Interviews!!!</a:t>
            </a:r>
            <a:endParaRPr lang="en-CA" dirty="0"/>
          </a:p>
        </p:txBody>
      </p:sp>
      <p:sp>
        <p:nvSpPr>
          <p:cNvPr id="3" name="Subtitle 2"/>
          <p:cNvSpPr>
            <a:spLocks noGrp="1"/>
          </p:cNvSpPr>
          <p:nvPr>
            <p:ph type="subTitle" idx="1"/>
          </p:nvPr>
        </p:nvSpPr>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buFont typeface="Arial" pitchFamily="34" charset="0"/>
              <a:buNone/>
              <a:defRPr/>
            </a:pPr>
            <a:r>
              <a:rPr lang="en-CA" dirty="0" smtClean="0"/>
              <a:t>“Putting a Face to the Name...”</a:t>
            </a:r>
            <a:endParaRPr lang="en-CA" dirty="0"/>
          </a:p>
        </p:txBody>
      </p:sp>
      <p:pic>
        <p:nvPicPr>
          <p:cNvPr id="13315" name="Picture 4" descr="C:\Users\Connor\AppData\Local\Microsoft\Windows\Temporary Internet Files\Content.IE5\LRJB68VD\MC900438217[1].wmf"/>
          <p:cNvPicPr>
            <a:picLocks noChangeAspect="1" noChangeArrowheads="1"/>
          </p:cNvPicPr>
          <p:nvPr/>
        </p:nvPicPr>
        <p:blipFill>
          <a:blip r:embed="rId2"/>
          <a:srcRect/>
          <a:stretch>
            <a:fillRect/>
          </a:stretch>
        </p:blipFill>
        <p:spPr bwMode="auto">
          <a:xfrm>
            <a:off x="3563938" y="5013325"/>
            <a:ext cx="1828800" cy="142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defRPr/>
            </a:pPr>
            <a:r>
              <a:rPr lang="en-CA" dirty="0" smtClean="0"/>
              <a:t>Great Work!</a:t>
            </a:r>
            <a:endParaRPr lang="en-CA"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0">
            <a:normAutofit fontScale="92500" lnSpcReduction="10000"/>
          </a:bodyPr>
          <a:lstStyle/>
          <a:p>
            <a:pPr fontAlgn="auto">
              <a:spcAft>
                <a:spcPts val="0"/>
              </a:spcAft>
              <a:buFont typeface="Arial" pitchFamily="34" charset="0"/>
              <a:buChar char="•"/>
              <a:defRPr/>
            </a:pPr>
            <a:r>
              <a:rPr lang="en-CA" dirty="0" smtClean="0"/>
              <a:t>Remember:</a:t>
            </a:r>
          </a:p>
          <a:p>
            <a:pPr lvl="1" fontAlgn="auto">
              <a:spcAft>
                <a:spcPts val="0"/>
              </a:spcAft>
              <a:buFont typeface="Arial" pitchFamily="34" charset="0"/>
              <a:buChar char="–"/>
              <a:defRPr/>
            </a:pPr>
            <a:r>
              <a:rPr lang="en-CA" dirty="0" smtClean="0"/>
              <a:t>Like most things, interviews get easier with practice</a:t>
            </a:r>
          </a:p>
          <a:p>
            <a:pPr lvl="1" fontAlgn="auto">
              <a:spcAft>
                <a:spcPts val="0"/>
              </a:spcAft>
              <a:buFont typeface="Arial" pitchFamily="34" charset="0"/>
              <a:buChar char="–"/>
              <a:defRPr/>
            </a:pPr>
            <a:r>
              <a:rPr lang="en-CA" dirty="0" smtClean="0"/>
              <a:t>It is natural to be nervous for an interview; everyone else applying is also nervous!</a:t>
            </a:r>
          </a:p>
          <a:p>
            <a:pPr lvl="1" fontAlgn="auto">
              <a:spcAft>
                <a:spcPts val="0"/>
              </a:spcAft>
              <a:buFont typeface="Arial" pitchFamily="34" charset="0"/>
              <a:buChar char="–"/>
              <a:defRPr/>
            </a:pPr>
            <a:r>
              <a:rPr lang="en-CA" dirty="0" smtClean="0"/>
              <a:t>You will not get every position you apply for or that you interview for.  The more you apply and the more interviews you attend, the more likely you are to being hired.</a:t>
            </a:r>
          </a:p>
          <a:p>
            <a:pPr lvl="1" fontAlgn="auto">
              <a:spcAft>
                <a:spcPts val="0"/>
              </a:spcAft>
              <a:buFont typeface="Arial" pitchFamily="34" charset="0"/>
              <a:buChar char="–"/>
              <a:defRPr/>
            </a:pPr>
            <a:r>
              <a:rPr lang="en-CA" dirty="0" smtClean="0"/>
              <a:t>Being turned down after an interview is a great opportunity to receive feedback which will assist you in future interviews.</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defRPr/>
            </a:pPr>
            <a:r>
              <a:rPr lang="en-CA" dirty="0" smtClean="0"/>
              <a:t>Good Luck!</a:t>
            </a:r>
            <a:endParaRPr lang="en-CA" dirty="0"/>
          </a:p>
        </p:txBody>
      </p:sp>
      <p:pic>
        <p:nvPicPr>
          <p:cNvPr id="23555" name="Picture 5" descr="C:\Users\Connor\AppData\Local\Microsoft\Windows\Temporary Internet Files\Content.IE5\WV2JPDDQ\MC900198134[1].wmf"/>
          <p:cNvPicPr>
            <a:picLocks noChangeAspect="1" noChangeArrowheads="1"/>
          </p:cNvPicPr>
          <p:nvPr/>
        </p:nvPicPr>
        <p:blipFill>
          <a:blip r:embed="rId2"/>
          <a:srcRect/>
          <a:stretch>
            <a:fillRect/>
          </a:stretch>
        </p:blipFill>
        <p:spPr bwMode="auto">
          <a:xfrm>
            <a:off x="3132138" y="2205038"/>
            <a:ext cx="3022600" cy="343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CA" dirty="0" smtClean="0"/>
              <a:t>The Origin of Job Interviews:</a:t>
            </a:r>
            <a:endParaRPr lang="en-CA" dirty="0"/>
          </a:p>
        </p:txBody>
      </p:sp>
      <p:sp>
        <p:nvSpPr>
          <p:cNvPr id="14338" name="Content Placeholder 2"/>
          <p:cNvSpPr>
            <a:spLocks noGrp="1"/>
          </p:cNvSpPr>
          <p:nvPr>
            <p:ph idx="1"/>
          </p:nvPr>
        </p:nvSpPr>
        <p:spPr/>
        <p:txBody>
          <a:bodyPr/>
          <a:lstStyle/>
          <a:p>
            <a:r>
              <a:rPr lang="en-CA" dirty="0" smtClean="0">
                <a:hlinkClick r:id="rId2"/>
              </a:rPr>
              <a:t>http://www.youtube.com/watch?v=b56eAUCTLok</a:t>
            </a:r>
            <a:endParaRPr lang="en-CA" dirty="0" smtClean="0"/>
          </a:p>
          <a:p>
            <a:pPr>
              <a:buFont typeface="Arial" charset="0"/>
              <a:buNone/>
            </a:pPr>
            <a:endParaRPr lang="en-CA" dirty="0" smtClean="0"/>
          </a:p>
          <a:p>
            <a:endParaRPr lang="en-CA" dirty="0" smtClean="0"/>
          </a:p>
        </p:txBody>
      </p:sp>
      <p:pic>
        <p:nvPicPr>
          <p:cNvPr id="14339" name="Picture 3" descr="Penguins.jpg"/>
          <p:cNvPicPr>
            <a:picLocks noChangeAspect="1"/>
          </p:cNvPicPr>
          <p:nvPr/>
        </p:nvPicPr>
        <p:blipFill>
          <a:blip r:embed="rId3"/>
          <a:srcRect/>
          <a:stretch>
            <a:fillRect/>
          </a:stretch>
        </p:blipFill>
        <p:spPr bwMode="auto">
          <a:xfrm>
            <a:off x="1547813" y="2781300"/>
            <a:ext cx="6119812"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0">
            <a:schemeClr val="accent1"/>
          </a:lnRef>
          <a:fillRef idx="3">
            <a:schemeClr val="accent1"/>
          </a:fillRef>
          <a:effectRef idx="3">
            <a:schemeClr val="accent1"/>
          </a:effectRef>
          <a:fontRef idx="minor">
            <a:schemeClr val="lt1"/>
          </a:fontRef>
        </p:style>
        <p:txBody>
          <a:bodyPr rtlCol="0">
            <a:normAutofit fontScale="90000"/>
          </a:bodyPr>
          <a:lstStyle/>
          <a:p>
            <a:pPr fontAlgn="auto">
              <a:spcAft>
                <a:spcPts val="0"/>
              </a:spcAft>
              <a:defRPr/>
            </a:pPr>
            <a:r>
              <a:rPr lang="en-CA" dirty="0" smtClean="0"/>
              <a:t>What is the purpose of job interviews?</a:t>
            </a:r>
            <a:endParaRPr lang="en-CA"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Autofit/>
          </a:bodyPr>
          <a:lstStyle/>
          <a:p>
            <a:pPr fontAlgn="auto">
              <a:spcAft>
                <a:spcPts val="0"/>
              </a:spcAft>
              <a:buFont typeface="Arial" pitchFamily="34" charset="0"/>
              <a:buChar char="•"/>
              <a:defRPr/>
            </a:pPr>
            <a:r>
              <a:rPr lang="en-CA" sz="2800" dirty="0" smtClean="0"/>
              <a:t>To assess </a:t>
            </a:r>
            <a:r>
              <a:rPr lang="en-CA" sz="2800" dirty="0"/>
              <a:t>whether or not you are suitable for the </a:t>
            </a:r>
            <a:r>
              <a:rPr lang="en-CA" sz="2800" dirty="0" smtClean="0"/>
              <a:t>job</a:t>
            </a:r>
          </a:p>
          <a:p>
            <a:pPr fontAlgn="auto">
              <a:spcAft>
                <a:spcPts val="0"/>
              </a:spcAft>
              <a:buFont typeface="Arial" pitchFamily="34" charset="0"/>
              <a:buChar char="•"/>
              <a:defRPr/>
            </a:pPr>
            <a:r>
              <a:rPr lang="en-CA" sz="2800" dirty="0" smtClean="0"/>
              <a:t>For both parties to see if the employment relationship is “a good fit”</a:t>
            </a:r>
          </a:p>
          <a:p>
            <a:pPr fontAlgn="auto">
              <a:spcAft>
                <a:spcPts val="0"/>
              </a:spcAft>
              <a:buFont typeface="Arial" pitchFamily="34" charset="0"/>
              <a:buChar char="•"/>
              <a:defRPr/>
            </a:pPr>
            <a:r>
              <a:rPr lang="en-CA" sz="2800" dirty="0" smtClean="0"/>
              <a:t>To formally meet face to face</a:t>
            </a:r>
          </a:p>
          <a:p>
            <a:pPr fontAlgn="auto">
              <a:spcAft>
                <a:spcPts val="0"/>
              </a:spcAft>
              <a:buFont typeface="Arial" pitchFamily="34" charset="0"/>
              <a:buChar char="•"/>
              <a:defRPr/>
            </a:pPr>
            <a:r>
              <a:rPr lang="en-CA" sz="2800" dirty="0" smtClean="0"/>
              <a:t>To present your qualifications that make you the best person for their job</a:t>
            </a:r>
          </a:p>
          <a:p>
            <a:pPr fontAlgn="auto">
              <a:spcAft>
                <a:spcPts val="0"/>
              </a:spcAft>
              <a:buFont typeface="Arial" pitchFamily="34" charset="0"/>
              <a:buChar char="•"/>
              <a:defRPr/>
            </a:pPr>
            <a:r>
              <a:rPr lang="en-CA" sz="2800" dirty="0" smtClean="0"/>
              <a:t>So the potential employer can share information about the position in question</a:t>
            </a:r>
          </a:p>
          <a:p>
            <a:pPr fontAlgn="auto">
              <a:spcAft>
                <a:spcPts val="0"/>
              </a:spcAft>
              <a:buFont typeface="Arial" pitchFamily="34" charset="0"/>
              <a:buNone/>
              <a:defRPr/>
            </a:pPr>
            <a:r>
              <a:rPr lang="en-CA" sz="2800" dirty="0"/>
              <a:t/>
            </a:r>
            <a:br>
              <a:rPr lang="en-CA" sz="2800" dirty="0"/>
            </a:br>
            <a:r>
              <a:rPr lang="en-CA" sz="2800" dirty="0"/>
              <a:t/>
            </a:r>
            <a:br>
              <a:rPr lang="en-CA" sz="2800" dirty="0"/>
            </a:br>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ox(in)">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defRPr/>
            </a:pPr>
            <a:r>
              <a:rPr lang="en-CA" dirty="0" smtClean="0"/>
              <a:t>What to Know:</a:t>
            </a:r>
            <a:endParaRPr lang="en-CA"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buFont typeface="Arial" pitchFamily="34" charset="0"/>
              <a:buNone/>
              <a:defRPr/>
            </a:pPr>
            <a:r>
              <a:rPr lang="en-CA" dirty="0" smtClean="0"/>
              <a:t>Yourself:</a:t>
            </a:r>
          </a:p>
          <a:p>
            <a:pPr fontAlgn="auto">
              <a:spcAft>
                <a:spcPts val="0"/>
              </a:spcAft>
              <a:buFont typeface="Arial" pitchFamily="34" charset="0"/>
              <a:buChar char="•"/>
              <a:defRPr/>
            </a:pPr>
            <a:r>
              <a:rPr lang="en-CA" dirty="0" smtClean="0"/>
              <a:t>Work/Volunteer History</a:t>
            </a:r>
          </a:p>
          <a:p>
            <a:pPr fontAlgn="auto">
              <a:spcAft>
                <a:spcPts val="0"/>
              </a:spcAft>
              <a:buFont typeface="Arial" pitchFamily="34" charset="0"/>
              <a:buChar char="•"/>
              <a:defRPr/>
            </a:pPr>
            <a:r>
              <a:rPr lang="en-CA" dirty="0" smtClean="0"/>
              <a:t>Strengths and Weaknesses</a:t>
            </a:r>
          </a:p>
          <a:p>
            <a:pPr fontAlgn="auto">
              <a:spcAft>
                <a:spcPts val="0"/>
              </a:spcAft>
              <a:buFont typeface="Arial" pitchFamily="34" charset="0"/>
              <a:buChar char="•"/>
              <a:defRPr/>
            </a:pPr>
            <a:r>
              <a:rPr lang="en-CA" dirty="0" smtClean="0"/>
              <a:t>Passion and Direction</a:t>
            </a:r>
            <a:endParaRPr lang="en-CA" dirty="0"/>
          </a:p>
        </p:txBody>
      </p:sp>
      <p:pic>
        <p:nvPicPr>
          <p:cNvPr id="16387" name="Picture 3" descr="C:\Users\Connor\AppData\Local\Microsoft\Windows\Temporary Internet Files\Content.IE5\LRJB68VD\MP900398817[1].jpg"/>
          <p:cNvPicPr>
            <a:picLocks noChangeAspect="1" noChangeArrowheads="1"/>
          </p:cNvPicPr>
          <p:nvPr/>
        </p:nvPicPr>
        <p:blipFill>
          <a:blip r:embed="rId2"/>
          <a:srcRect/>
          <a:stretch>
            <a:fillRect/>
          </a:stretch>
        </p:blipFill>
        <p:spPr bwMode="auto">
          <a:xfrm>
            <a:off x="5435600" y="3346450"/>
            <a:ext cx="3236913" cy="2774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defRPr/>
            </a:pPr>
            <a:r>
              <a:rPr lang="en-CA" dirty="0" smtClean="0"/>
              <a:t>What to Know:</a:t>
            </a:r>
            <a:endParaRPr lang="en-CA" dirty="0"/>
          </a:p>
        </p:txBody>
      </p:sp>
      <p:sp>
        <p:nvSpPr>
          <p:cNvPr id="3" name="Content Placeholder 2"/>
          <p:cNvSpPr>
            <a:spLocks noGrp="1"/>
          </p:cNvSpPr>
          <p:nvPr>
            <p:ph idx="1"/>
          </p:nvPr>
        </p:nvSpPr>
        <p:spPr>
          <a:xfrm>
            <a:off x="395288" y="1628775"/>
            <a:ext cx="8229600" cy="4525963"/>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buFont typeface="Arial" pitchFamily="34" charset="0"/>
              <a:buNone/>
              <a:defRPr/>
            </a:pPr>
            <a:r>
              <a:rPr lang="en-CA" dirty="0" smtClean="0"/>
              <a:t>The Company:</a:t>
            </a:r>
          </a:p>
          <a:p>
            <a:pPr fontAlgn="auto">
              <a:spcAft>
                <a:spcPts val="0"/>
              </a:spcAft>
              <a:buFont typeface="Arial" pitchFamily="34" charset="0"/>
              <a:buChar char="•"/>
              <a:defRPr/>
            </a:pPr>
            <a:r>
              <a:rPr lang="en-CA" dirty="0" smtClean="0"/>
              <a:t>What they do</a:t>
            </a:r>
          </a:p>
          <a:p>
            <a:pPr fontAlgn="auto">
              <a:spcAft>
                <a:spcPts val="0"/>
              </a:spcAft>
              <a:buFont typeface="Arial" pitchFamily="34" charset="0"/>
              <a:buChar char="•"/>
              <a:defRPr/>
            </a:pPr>
            <a:r>
              <a:rPr lang="en-CA" dirty="0" smtClean="0"/>
              <a:t>How they do it</a:t>
            </a:r>
          </a:p>
          <a:p>
            <a:pPr fontAlgn="auto">
              <a:spcAft>
                <a:spcPts val="0"/>
              </a:spcAft>
              <a:buFont typeface="Arial" pitchFamily="34" charset="0"/>
              <a:buChar char="•"/>
              <a:defRPr/>
            </a:pPr>
            <a:r>
              <a:rPr lang="en-CA" dirty="0" smtClean="0"/>
              <a:t>Why people work there</a:t>
            </a:r>
            <a:endParaRPr lang="en-CA" dirty="0"/>
          </a:p>
        </p:txBody>
      </p:sp>
      <p:pic>
        <p:nvPicPr>
          <p:cNvPr id="17411" name="Picture 2" descr="C:\Users\Connor\AppData\Local\Microsoft\Windows\Temporary Internet Files\Content.IE5\WV2JPDDQ\MC900297275[1].wmf"/>
          <p:cNvPicPr>
            <a:picLocks noChangeAspect="1" noChangeArrowheads="1"/>
          </p:cNvPicPr>
          <p:nvPr/>
        </p:nvPicPr>
        <p:blipFill>
          <a:blip r:embed="rId2"/>
          <a:srcRect/>
          <a:stretch>
            <a:fillRect/>
          </a:stretch>
        </p:blipFill>
        <p:spPr bwMode="auto">
          <a:xfrm>
            <a:off x="5076825" y="2492375"/>
            <a:ext cx="2808288" cy="2808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defRPr/>
            </a:pPr>
            <a:r>
              <a:rPr lang="en-CA" dirty="0" smtClean="0"/>
              <a:t>What to Know:</a:t>
            </a:r>
            <a:endParaRPr lang="en-CA"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buFont typeface="Arial" pitchFamily="34" charset="0"/>
              <a:buNone/>
              <a:defRPr/>
            </a:pPr>
            <a:r>
              <a:rPr lang="en-CA" dirty="0" smtClean="0"/>
              <a:t>The Position:</a:t>
            </a:r>
          </a:p>
          <a:p>
            <a:pPr fontAlgn="auto">
              <a:spcAft>
                <a:spcPts val="0"/>
              </a:spcAft>
              <a:buFont typeface="Arial" pitchFamily="34" charset="0"/>
              <a:buChar char="•"/>
              <a:defRPr/>
            </a:pPr>
            <a:r>
              <a:rPr lang="en-CA" dirty="0" smtClean="0"/>
              <a:t>Title</a:t>
            </a:r>
          </a:p>
          <a:p>
            <a:pPr fontAlgn="auto">
              <a:spcAft>
                <a:spcPts val="0"/>
              </a:spcAft>
              <a:buFont typeface="Arial" pitchFamily="34" charset="0"/>
              <a:buChar char="•"/>
              <a:defRPr/>
            </a:pPr>
            <a:r>
              <a:rPr lang="en-CA" dirty="0" smtClean="0"/>
              <a:t>Function </a:t>
            </a:r>
          </a:p>
          <a:p>
            <a:pPr fontAlgn="auto">
              <a:spcAft>
                <a:spcPts val="0"/>
              </a:spcAft>
              <a:buFont typeface="Arial" pitchFamily="34" charset="0"/>
              <a:buChar char="•"/>
              <a:defRPr/>
            </a:pPr>
            <a:r>
              <a:rPr lang="en-CA" dirty="0" smtClean="0"/>
              <a:t>Scope</a:t>
            </a:r>
            <a:endParaRPr lang="en-CA" dirty="0"/>
          </a:p>
        </p:txBody>
      </p:sp>
      <p:pic>
        <p:nvPicPr>
          <p:cNvPr id="18435" name="Picture 5" descr="C:\Users\Connor\AppData\Local\Microsoft\Windows\Temporary Internet Files\Content.IE5\ONC5QW4H\MP900185085[1].jpg"/>
          <p:cNvPicPr>
            <a:picLocks noChangeAspect="1" noChangeArrowheads="1"/>
          </p:cNvPicPr>
          <p:nvPr/>
        </p:nvPicPr>
        <p:blipFill>
          <a:blip r:embed="rId2"/>
          <a:srcRect/>
          <a:stretch>
            <a:fillRect/>
          </a:stretch>
        </p:blipFill>
        <p:spPr bwMode="auto">
          <a:xfrm>
            <a:off x="3203575" y="2349500"/>
            <a:ext cx="4537075" cy="30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CA" dirty="0" smtClean="0"/>
              <a:t>GET SET!!!</a:t>
            </a:r>
            <a:endParaRPr lang="en-CA"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buFont typeface="Arial" pitchFamily="34" charset="0"/>
              <a:buChar char="•"/>
              <a:defRPr/>
            </a:pPr>
            <a:r>
              <a:rPr lang="en-CA" dirty="0" smtClean="0"/>
              <a:t>Knowing yourself is the best way you can sell yourself.  On a sheet of paper write three things that make you AWESOME!  On the other half of the page write one or two things you could do better at.  Knowing your strengths and weaknesses will help employers understand what you’ll bring to the company.</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rtlCol="0">
            <a:normAutofit/>
          </a:bodyPr>
          <a:lstStyle/>
          <a:p>
            <a:pPr fontAlgn="auto">
              <a:spcAft>
                <a:spcPts val="0"/>
              </a:spcAft>
              <a:defRPr/>
            </a:pPr>
            <a:r>
              <a:rPr lang="en-CA" dirty="0" smtClean="0"/>
              <a:t>It’s All About Spin!!!</a:t>
            </a:r>
            <a:endParaRPr lang="en-CA"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rtlCol="0">
            <a:normAutofit/>
          </a:bodyPr>
          <a:lstStyle/>
          <a:p>
            <a:pPr fontAlgn="auto">
              <a:spcAft>
                <a:spcPts val="0"/>
              </a:spcAft>
              <a:buFont typeface="Arial" pitchFamily="34" charset="0"/>
              <a:buNone/>
              <a:defRPr/>
            </a:pPr>
            <a:r>
              <a:rPr lang="en-CA" dirty="0" smtClean="0"/>
              <a:t>Making a Weakness into a Point of Growth:</a:t>
            </a:r>
          </a:p>
          <a:p>
            <a:pPr fontAlgn="auto">
              <a:spcAft>
                <a:spcPts val="0"/>
              </a:spcAft>
              <a:buFont typeface="Arial" pitchFamily="34" charset="0"/>
              <a:buChar char="•"/>
              <a:defRPr/>
            </a:pPr>
            <a:r>
              <a:rPr lang="en-CA" dirty="0" smtClean="0"/>
              <a:t>Step One:  What are your “weaknesses”?</a:t>
            </a:r>
          </a:p>
          <a:p>
            <a:pPr lvl="1" fontAlgn="auto">
              <a:spcAft>
                <a:spcPts val="0"/>
              </a:spcAft>
              <a:buFont typeface="Arial" pitchFamily="34" charset="0"/>
              <a:buChar char="–"/>
              <a:defRPr/>
            </a:pPr>
            <a:r>
              <a:rPr lang="en-CA" dirty="0" smtClean="0"/>
              <a:t>Tardiness</a:t>
            </a:r>
          </a:p>
          <a:p>
            <a:pPr lvl="1" fontAlgn="auto">
              <a:spcAft>
                <a:spcPts val="0"/>
              </a:spcAft>
              <a:buFont typeface="Arial" pitchFamily="34" charset="0"/>
              <a:buChar char="–"/>
              <a:defRPr/>
            </a:pPr>
            <a:r>
              <a:rPr lang="en-CA" dirty="0" smtClean="0"/>
              <a:t>Anxiety</a:t>
            </a:r>
          </a:p>
          <a:p>
            <a:pPr lvl="1" fontAlgn="auto">
              <a:spcAft>
                <a:spcPts val="0"/>
              </a:spcAft>
              <a:buFont typeface="Arial" pitchFamily="34" charset="0"/>
              <a:buChar char="–"/>
              <a:defRPr/>
            </a:pPr>
            <a:r>
              <a:rPr lang="en-CA" dirty="0" smtClean="0"/>
              <a:t>Lack of Experience</a:t>
            </a:r>
          </a:p>
          <a:p>
            <a:pPr lvl="1" fontAlgn="auto">
              <a:spcAft>
                <a:spcPts val="0"/>
              </a:spcAft>
              <a:buFont typeface="Arial" pitchFamily="34" charset="0"/>
              <a:buChar char="–"/>
              <a:defRPr/>
            </a:pPr>
            <a:r>
              <a:rPr lang="en-CA" dirty="0" smtClean="0"/>
              <a:t>Disorganization</a:t>
            </a:r>
          </a:p>
          <a:p>
            <a:pPr lvl="1" fontAlgn="auto">
              <a:spcAft>
                <a:spcPts val="0"/>
              </a:spcAft>
              <a:buFont typeface="Arial" pitchFamily="34" charset="0"/>
              <a:buChar char="–"/>
              <a:defRPr/>
            </a:pPr>
            <a:r>
              <a:rPr lang="en-CA" dirty="0" smtClean="0"/>
              <a:t>Communication Skills</a:t>
            </a:r>
          </a:p>
        </p:txBody>
      </p:sp>
      <p:pic>
        <p:nvPicPr>
          <p:cNvPr id="20483" name="Picture 2" descr="C:\Users\Connor\AppData\Local\Microsoft\Windows\Temporary Internet Files\Content.IE5\3EVT22BX\MC900411876[1].wmf"/>
          <p:cNvPicPr>
            <a:picLocks noChangeAspect="1" noChangeArrowheads="1"/>
          </p:cNvPicPr>
          <p:nvPr/>
        </p:nvPicPr>
        <p:blipFill>
          <a:blip r:embed="rId2"/>
          <a:srcRect/>
          <a:stretch>
            <a:fillRect/>
          </a:stretch>
        </p:blipFill>
        <p:spPr bwMode="auto">
          <a:xfrm>
            <a:off x="5435600" y="2781300"/>
            <a:ext cx="2867025" cy="3165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linds(horizont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CA" dirty="0" smtClean="0"/>
              <a:t>Win with Spin!!!</a:t>
            </a:r>
            <a:endParaRPr lang="en-CA"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rtlCol="0">
            <a:normAutofit fontScale="92500" lnSpcReduction="20000"/>
          </a:bodyPr>
          <a:lstStyle/>
          <a:p>
            <a:pPr fontAlgn="auto">
              <a:spcAft>
                <a:spcPts val="0"/>
              </a:spcAft>
              <a:buFont typeface="Arial" pitchFamily="34" charset="0"/>
              <a:buChar char="•"/>
              <a:defRPr/>
            </a:pPr>
            <a:r>
              <a:rPr lang="en-CA" dirty="0" smtClean="0"/>
              <a:t>“I have recently been developing my organizational skills and would like to continue to do so…”</a:t>
            </a:r>
          </a:p>
          <a:p>
            <a:pPr fontAlgn="auto">
              <a:spcAft>
                <a:spcPts val="0"/>
              </a:spcAft>
              <a:buFont typeface="Arial" pitchFamily="34" charset="0"/>
              <a:buChar char="•"/>
              <a:defRPr/>
            </a:pPr>
            <a:r>
              <a:rPr lang="en-CA" dirty="0" smtClean="0"/>
              <a:t>“In past employment situations I have learned the importance of time management…”</a:t>
            </a:r>
          </a:p>
          <a:p>
            <a:pPr fontAlgn="auto">
              <a:spcAft>
                <a:spcPts val="0"/>
              </a:spcAft>
              <a:buFont typeface="Arial" pitchFamily="34" charset="0"/>
              <a:buChar char="•"/>
              <a:defRPr/>
            </a:pPr>
            <a:r>
              <a:rPr lang="en-CA" dirty="0" smtClean="0"/>
              <a:t>“When I am excited about something I tend to feel some anxiety…”</a:t>
            </a:r>
          </a:p>
          <a:p>
            <a:pPr fontAlgn="auto">
              <a:spcAft>
                <a:spcPts val="0"/>
              </a:spcAft>
              <a:buFont typeface="Arial" pitchFamily="34" charset="0"/>
              <a:buChar char="•"/>
              <a:defRPr/>
            </a:pPr>
            <a:r>
              <a:rPr lang="en-CA" dirty="0" smtClean="0"/>
              <a:t>“I have learned the importance of consistent attendance…”</a:t>
            </a:r>
          </a:p>
          <a:p>
            <a:pPr fontAlgn="auto">
              <a:spcAft>
                <a:spcPts val="0"/>
              </a:spcAft>
              <a:buFont typeface="Arial" pitchFamily="34" charset="0"/>
              <a:buChar char="•"/>
              <a:defRPr/>
            </a:pPr>
            <a:r>
              <a:rPr lang="en-CA" dirty="0" smtClean="0"/>
              <a:t>“I am learning to effectively communicate my thoughts, feelings, and needs…”</a:t>
            </a:r>
          </a:p>
          <a:p>
            <a:pPr fontAlgn="auto">
              <a:spcAft>
                <a:spcPts val="0"/>
              </a:spcAft>
              <a:buFont typeface="Arial" pitchFamily="34" charset="0"/>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384</Words>
  <Application>Microsoft Office PowerPoint</Application>
  <PresentationFormat>On-screen Show (4:3)</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Job Interviews!!!</vt:lpstr>
      <vt:lpstr>The Origin of Job Interviews:</vt:lpstr>
      <vt:lpstr>What is the purpose of job interviews?</vt:lpstr>
      <vt:lpstr>What to Know:</vt:lpstr>
      <vt:lpstr>What to Know:</vt:lpstr>
      <vt:lpstr>What to Know:</vt:lpstr>
      <vt:lpstr>GET SET!!!</vt:lpstr>
      <vt:lpstr>It’s All About Spin!!!</vt:lpstr>
      <vt:lpstr>Win with Spin!!!</vt:lpstr>
      <vt:lpstr>Great Work!</vt:lpstr>
      <vt:lpstr>Good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Interviews!!!</dc:title>
  <dc:creator>Connor</dc:creator>
  <cp:lastModifiedBy>Marilyn Maloney</cp:lastModifiedBy>
  <cp:revision>20</cp:revision>
  <dcterms:created xsi:type="dcterms:W3CDTF">2011-11-21T22:33:18Z</dcterms:created>
  <dcterms:modified xsi:type="dcterms:W3CDTF">2016-06-08T20:37:32Z</dcterms:modified>
</cp:coreProperties>
</file>